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29" r:id="rId3"/>
    <p:sldId id="347" r:id="rId4"/>
    <p:sldId id="351" r:id="rId5"/>
    <p:sldId id="349" r:id="rId6"/>
    <p:sldId id="350" r:id="rId7"/>
    <p:sldId id="300" r:id="rId8"/>
    <p:sldId id="352" r:id="rId9"/>
    <p:sldId id="319" r:id="rId10"/>
    <p:sldId id="333" r:id="rId11"/>
    <p:sldId id="345" r:id="rId12"/>
    <p:sldId id="334" r:id="rId1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9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77445" autoAdjust="0"/>
  </p:normalViewPr>
  <p:slideViewPr>
    <p:cSldViewPr snapToGrid="0" showGuides="1">
      <p:cViewPr varScale="1">
        <p:scale>
          <a:sx n="68" d="100"/>
          <a:sy n="68" d="100"/>
        </p:scale>
        <p:origin x="72" y="402"/>
      </p:cViewPr>
      <p:guideLst>
        <p:guide orient="horz" pos="2069"/>
        <p:guide pos="3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сети ПОО</a:t>
            </a:r>
            <a:endParaRPr lang="ru-RU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C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96</c:v>
                </c:pt>
                <c:pt idx="1">
                  <c:v>152</c:v>
                </c:pt>
                <c:pt idx="2">
                  <c:v>200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субъектов РФ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40</c:v>
                </c:pt>
                <c:pt idx="1">
                  <c:v>68</c:v>
                </c:pt>
                <c:pt idx="2">
                  <c:v>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7262456"/>
        <c:axId val="297260104"/>
      </c:barChart>
      <c:catAx>
        <c:axId val="297262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97260104"/>
        <c:crosses val="autoZero"/>
        <c:auto val="1"/>
        <c:lblAlgn val="ctr"/>
        <c:lblOffset val="100"/>
        <c:noMultiLvlLbl val="0"/>
      </c:catAx>
      <c:valAx>
        <c:axId val="297260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97262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4902963601745204E-2"/>
          <c:y val="0.8083186488733699"/>
          <c:w val="0.79928623750461014"/>
          <c:h val="0.19168155701850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педагогических и руководящих работников, повысивших квалификацию в МЦК</a:t>
            </a:r>
            <a:endParaRPr lang="ru-RU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0004724165264633"/>
          <c:y val="1.40116942482822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9910456136397858"/>
          <c:y val="0.35713627542290588"/>
          <c:w val="0.75045073444528343"/>
          <c:h val="0.370784372931188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педагогов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650</c:v>
                </c:pt>
                <c:pt idx="1">
                  <c:v>750</c:v>
                </c:pt>
                <c:pt idx="2">
                  <c:v>850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руководителей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50</c:v>
                </c:pt>
                <c:pt idx="1">
                  <c:v>70</c:v>
                </c:pt>
                <c:pt idx="2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7263240"/>
        <c:axId val="297258536"/>
      </c:barChart>
      <c:catAx>
        <c:axId val="297263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97258536"/>
        <c:crosses val="autoZero"/>
        <c:auto val="1"/>
        <c:lblAlgn val="ctr"/>
        <c:lblOffset val="100"/>
        <c:noMultiLvlLbl val="0"/>
      </c:catAx>
      <c:valAx>
        <c:axId val="297258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97263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B778F-1136-4A4B-96EE-B3274F6908CE}" type="datetimeFigureOut">
              <a:rPr lang="ru-RU" smtClean="0"/>
              <a:t>31.08.2017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D6390-24BB-40C6-8D42-1FF65D6A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176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70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519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038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073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035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238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555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302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86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78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D6390-24BB-40C6-8D42-1FF65D6A564C}" type="slidenum">
              <a:rPr lang="ru-RU" smtClean="0">
                <a:solidFill>
                  <a:prstClr val="black"/>
                </a:solidFill>
              </a:rPr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7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91FD-8EAA-40B3-A3E0-70C606AF8CE7}" type="datetime1">
              <a:rPr lang="ru-RU" smtClean="0"/>
              <a:t>31.08.2017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98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F58A-9701-477B-A811-EF64E72E2090}" type="datetime1">
              <a:rPr lang="ru-RU" smtClean="0"/>
              <a:t>31.08.2017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53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38EF-DB60-49DF-AF6E-DAE63411706F}" type="datetime1">
              <a:rPr lang="ru-RU" smtClean="0"/>
              <a:t>31.08.2017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69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2431D-8420-45B7-9464-4C69BDB90C52}" type="datetime1">
              <a:rPr lang="ru-RU" smtClean="0"/>
              <a:t>31.08.2017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77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A352-7AC7-4D4F-B9F3-F1181F8CC9A0}" type="datetime1">
              <a:rPr lang="ru-RU" smtClean="0"/>
              <a:t>31.08.2017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254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1C22-26BF-4B1C-8C3E-812962E2262E}" type="datetime1">
              <a:rPr lang="ru-RU" smtClean="0"/>
              <a:t>31.08.2017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690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B85-8FFA-4D3C-94D0-1C40BB2E4052}" type="datetime1">
              <a:rPr lang="ru-RU" smtClean="0"/>
              <a:t>31.08.2017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43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75036-8D91-48EB-A9A6-BCDA4DF943FB}" type="datetime1">
              <a:rPr lang="ru-RU" smtClean="0"/>
              <a:t>31.08.2017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526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02F5-5A8C-4FB9-8624-6748FCD5A240}" type="datetime1">
              <a:rPr lang="ru-RU" smtClean="0"/>
              <a:t>31.08.2017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11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F96BB-3760-4CED-A9FA-495B28CF91D5}" type="datetime1">
              <a:rPr lang="ru-RU" smtClean="0"/>
              <a:t>31.08.2017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492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DA6FA-47DC-4B82-9201-7CB40AD499F8}" type="datetime1">
              <a:rPr lang="ru-RU" smtClean="0"/>
              <a:t>31.08.2017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625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8718D-09CC-4372-8AB9-186B6E75C3CF}" type="datetime1">
              <a:rPr lang="ru-RU" smtClean="0"/>
              <a:t>31.08.2017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6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microsoft.com/office/2007/relationships/hdphoto" Target="../media/hdphoto2.wdp"/><Relationship Id="rId7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microsoft.com/office/2007/relationships/hdphoto" Target="../media/hdphoto1.wdp"/><Relationship Id="rId5" Type="http://schemas.microsoft.com/office/2007/relationships/hdphoto" Target="../media/hdphoto3.wdp"/><Relationship Id="rId10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3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7.jpeg"/><Relationship Id="rId5" Type="http://schemas.openxmlformats.org/officeDocument/2006/relationships/image" Target="../media/image2.png"/><Relationship Id="rId10" Type="http://schemas.microsoft.com/office/2007/relationships/hdphoto" Target="../media/hdphoto5.wdp"/><Relationship Id="rId4" Type="http://schemas.microsoft.com/office/2007/relationships/hdphoto" Target="../media/hdphoto4.wdp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microsoft.com/office/2007/relationships/hdphoto" Target="../media/hdphoto2.wdp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11" Type="http://schemas.openxmlformats.org/officeDocument/2006/relationships/image" Target="../media/image10.jpeg"/><Relationship Id="rId5" Type="http://schemas.microsoft.com/office/2007/relationships/hdphoto" Target="../media/hdphoto1.wdp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1.png"/><Relationship Id="rId9" Type="http://schemas.microsoft.com/office/2007/relationships/hdphoto" Target="../media/hdphoto3.wdp"/><Relationship Id="rId1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.jpeg"/><Relationship Id="rId7" Type="http://schemas.microsoft.com/office/2007/relationships/hdphoto" Target="../media/hdphoto2.wdp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7.jpeg"/><Relationship Id="rId5" Type="http://schemas.microsoft.com/office/2007/relationships/hdphoto" Target="../media/hdphoto1.wdp"/><Relationship Id="rId10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1.jpe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9.png"/><Relationship Id="rId5" Type="http://schemas.openxmlformats.org/officeDocument/2006/relationships/image" Target="../media/image2.png"/><Relationship Id="rId15" Type="http://schemas.openxmlformats.org/officeDocument/2006/relationships/image" Target="../media/image23.jpeg"/><Relationship Id="rId10" Type="http://schemas.microsoft.com/office/2007/relationships/hdphoto" Target="../media/hdphoto1.wdp"/><Relationship Id="rId4" Type="http://schemas.microsoft.com/office/2007/relationships/hdphoto" Target="../media/hdphoto4.wdp"/><Relationship Id="rId9" Type="http://schemas.openxmlformats.org/officeDocument/2006/relationships/image" Target="../media/image1.png"/><Relationship Id="rId1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.xml"/><Relationship Id="rId11" Type="http://schemas.openxmlformats.org/officeDocument/2006/relationships/image" Target="../media/image30.png"/><Relationship Id="rId5" Type="http://schemas.openxmlformats.org/officeDocument/2006/relationships/image" Target="../media/image26.jpeg"/><Relationship Id="rId10" Type="http://schemas.openxmlformats.org/officeDocument/2006/relationships/image" Target="../media/image29.png"/><Relationship Id="rId4" Type="http://schemas.microsoft.com/office/2007/relationships/hdphoto" Target="../media/hdphoto1.wdp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4.jpeg"/><Relationship Id="rId18" Type="http://schemas.openxmlformats.org/officeDocument/2006/relationships/image" Target="../media/image39.jpeg"/><Relationship Id="rId3" Type="http://schemas.openxmlformats.org/officeDocument/2006/relationships/image" Target="../media/image1.png"/><Relationship Id="rId21" Type="http://schemas.openxmlformats.org/officeDocument/2006/relationships/image" Target="../media/image42.jpeg"/><Relationship Id="rId7" Type="http://schemas.openxmlformats.org/officeDocument/2006/relationships/image" Target="../media/image3.png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7.jpeg"/><Relationship Id="rId20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32.jpeg"/><Relationship Id="rId5" Type="http://schemas.openxmlformats.org/officeDocument/2006/relationships/image" Target="../media/image2.pn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19" Type="http://schemas.openxmlformats.org/officeDocument/2006/relationships/image" Target="../media/image40.jpeg"/><Relationship Id="rId4" Type="http://schemas.microsoft.com/office/2007/relationships/hdphoto" Target="../media/hdphoto1.wdp"/><Relationship Id="rId9" Type="http://schemas.openxmlformats.org/officeDocument/2006/relationships/image" Target="../media/image27.png"/><Relationship Id="rId14" Type="http://schemas.openxmlformats.org/officeDocument/2006/relationships/image" Target="../media/image35.jpeg"/><Relationship Id="rId22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8388" y="1998272"/>
            <a:ext cx="10589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Межрегиональный центр компетенций в области искусства, дизайна и сферы услуг: первые итоги и перспективы развития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272" y="0"/>
            <a:ext cx="8152728" cy="7726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230451" y="5136131"/>
            <a:ext cx="58490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Марина Алексеевна Галанина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Директор ГАПОУ ТО «Тюменский техникум индустрии питания, коммерции и сервиса»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Руководитель МЦК в области искусства, дизайна и сферы услуг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23" y="6463548"/>
            <a:ext cx="873093" cy="2998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32" y="6470388"/>
            <a:ext cx="292982" cy="29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4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954766" y="268408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8" y="6371708"/>
            <a:ext cx="873093" cy="29982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1" y="6386095"/>
            <a:ext cx="292982" cy="292982"/>
          </a:xfrm>
          <a:prstGeom prst="rect">
            <a:avLst/>
          </a:prstGeom>
        </p:spPr>
      </p:pic>
      <p:sp>
        <p:nvSpPr>
          <p:cNvPr id="17" name="Скругленный прямоугольник 3"/>
          <p:cNvSpPr>
            <a:spLocks/>
          </p:cNvSpPr>
          <p:nvPr/>
        </p:nvSpPr>
        <p:spPr>
          <a:xfrm>
            <a:off x="8526766" y="1236600"/>
            <a:ext cx="1468704" cy="78977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Предприятий Работодателей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59"/>
          <p:cNvSpPr txBox="1">
            <a:spLocks noChangeArrowheads="1"/>
          </p:cNvSpPr>
          <p:nvPr/>
        </p:nvSpPr>
        <p:spPr bwMode="auto">
          <a:xfrm>
            <a:off x="8866443" y="970110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150</a:t>
            </a:r>
            <a:endParaRPr lang="ru-RU" alt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493482" y="3781868"/>
            <a:ext cx="5397062" cy="1468622"/>
          </a:xfrm>
          <a:prstGeom prst="roundRect">
            <a:avLst/>
          </a:prstGeom>
          <a:ln>
            <a:solidFill>
              <a:schemeClr val="bg1"/>
            </a:solidFill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Совместное проектирование и реализация образовательных программ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Стажировка, обучение преподавателей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Совместные профориентационные, социальные проекты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Практическое обучение, наставничество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Независимая оценка качества образования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Спонсорская помощь работодателей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i="1" dirty="0">
              <a:solidFill>
                <a:srgbClr val="006666"/>
              </a:solidFill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001763" y="1037385"/>
            <a:ext cx="4707266" cy="728133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работодателей в формировании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материально-технической базы  МЦК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403573" y="3792544"/>
            <a:ext cx="2008735" cy="5146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УК «Восток»</a:t>
            </a:r>
          </a:p>
          <a:p>
            <a:pPr algn="ctr">
              <a:lnSpc>
                <a:spcPct val="10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Учебная гостиница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98" y="1717735"/>
            <a:ext cx="2112613" cy="2028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005" y="1732190"/>
            <a:ext cx="2146489" cy="20496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2403573" y="6414184"/>
            <a:ext cx="2008735" cy="5146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 «Максим»</a:t>
            </a:r>
          </a:p>
          <a:p>
            <a:pPr algn="ctr">
              <a:lnSpc>
                <a:spcPct val="10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Учебный  ресторан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10" y="4315942"/>
            <a:ext cx="2089791" cy="2009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451" y="4384476"/>
            <a:ext cx="2130642" cy="19855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9" name="TextBox 38"/>
          <p:cNvSpPr txBox="1"/>
          <p:nvPr/>
        </p:nvSpPr>
        <p:spPr>
          <a:xfrm>
            <a:off x="2612186" y="427479"/>
            <a:ext cx="6316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Опыт взаимодействия с работодателями</a:t>
            </a:r>
            <a:endParaRPr lang="ru-RU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316" y="74371"/>
            <a:ext cx="4031691" cy="382069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 flipH="1" flipV="1">
            <a:off x="6477716" y="1431775"/>
            <a:ext cx="0" cy="4860000"/>
          </a:xfrm>
          <a:prstGeom prst="line">
            <a:avLst/>
          </a:prstGeom>
          <a:ln>
            <a:prstDash val="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15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726867"/>
              </p:ext>
            </p:extLst>
          </p:nvPr>
        </p:nvGraphicFramePr>
        <p:xfrm>
          <a:off x="6733005" y="2869773"/>
          <a:ext cx="5231468" cy="27182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5833"/>
                <a:gridCol w="4865635"/>
              </a:tblGrid>
              <a:tr h="449221">
                <a:tc>
                  <a:txBody>
                    <a:bodyPr/>
                    <a:lstStyle/>
                    <a:p>
                      <a:pPr marL="8890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Наименование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9114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«Разработка рабочих программ учебных дисциплин и профессиональных модулей по профессиям/специальностям ТОП-50»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8465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«Управление профессиональной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образовательной организации при внедрении ТОП-50»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7833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«Формирование </a:t>
                      </a: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социокультурной среды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при реализации ФГОС ТОП-50 в области индустрии питания и сферы услуг»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1912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«Организация</a:t>
                      </a:r>
                      <a:r>
                        <a:rPr lang="ru-RU" sz="1200" b="1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и проведение </a:t>
                      </a: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демонстрационного экзамена»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9859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Стажировки по работе на  оборудовании, по применению новых производственных и педагогических технологий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286912" y="1904879"/>
            <a:ext cx="4123655" cy="68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Предложения по программам повышения квалификации </a:t>
            </a:r>
          </a:p>
          <a:p>
            <a:pPr algn="ctr">
              <a:spcBef>
                <a:spcPct val="0"/>
              </a:spcBef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 2017-2018 учебном году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011565"/>
              </p:ext>
            </p:extLst>
          </p:nvPr>
        </p:nvGraphicFramePr>
        <p:xfrm>
          <a:off x="531395" y="1238611"/>
          <a:ext cx="6006041" cy="36843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7152"/>
                <a:gridCol w="1001197"/>
                <a:gridCol w="4667692"/>
              </a:tblGrid>
              <a:tr h="281511">
                <a:tc>
                  <a:txBody>
                    <a:bodyPr/>
                    <a:lstStyle/>
                    <a:p>
                      <a:pPr marL="8890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Наименование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2317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Август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Экспертное обсуждение и оценка примерных основных образовательных программ»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0335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Сентябрь</a:t>
                      </a:r>
                    </a:p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730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«ФГОС ТОП-50: оценка качества освоения программы» 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576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Октябрь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«Карьерная стратегия выпускника: лучшие практики и решения</a:t>
                      </a: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6214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Ноябрь</a:t>
                      </a:r>
                    </a:p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73063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«Апробация ФГОС ТОП-50: первые итоги и перспективы»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720347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Ноябрь 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Межрегиональный конкурс профессионального мастерства преподавателей и мастеров п\о по стандартам </a:t>
                      </a: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WSR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по </a:t>
                      </a: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компетенциям: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Поварское дело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Кондитерское дело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Выпечка хлебобулочных изделий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Ресторанный сервис</a:t>
                      </a:r>
                    </a:p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Парикмахерское искусство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31395" y="4343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Мероприятия по обмену опытом </a:t>
            </a:r>
          </a:p>
          <a:p>
            <a:pPr algn="ctr">
              <a:spcBef>
                <a:spcPct val="0"/>
              </a:spcBef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3-4 кв. 2017 года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12" y="6283332"/>
            <a:ext cx="873093" cy="2998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08" y="6290172"/>
            <a:ext cx="292982" cy="29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1048784" name="TextBox 4"/>
          <p:cNvSpPr txBox="1"/>
          <p:nvPr/>
        </p:nvSpPr>
        <p:spPr>
          <a:xfrm>
            <a:off x="178710" y="970799"/>
            <a:ext cx="111917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ru-RU" sz="36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
</a:t>
            </a:r>
            <a:r>
              <a:rPr lang="ru-RU" altLang="en-US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рабочиекадры#передовыетехнологии#</a:t>
            </a:r>
            <a:r>
              <a:rPr lang="en-US" alt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
</a:t>
            </a:r>
            <a:r>
              <a:rPr lang="ru-RU" altLang="en-US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профессиональнаяуспешность#качествожизни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097179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710" y="5647280"/>
            <a:ext cx="753305" cy="753305"/>
          </a:xfrm>
          <a:prstGeom prst="rect">
            <a:avLst/>
          </a:prstGeom>
        </p:spPr>
      </p:pic>
      <p:pic>
        <p:nvPicPr>
          <p:cNvPr id="2097180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1578" y="5647280"/>
            <a:ext cx="2354709" cy="8086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25159" y="2725125"/>
            <a:ext cx="69368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625027 г. Тюмень</a:t>
            </a:r>
          </a:p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л.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Мельникайте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76</a:t>
            </a:r>
          </a:p>
          <a:p>
            <a:endParaRPr lang="ru-RU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МЦК -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 ГАПОУ ТО «Тюменский техникум индустрии питания, коммерции и сервиса»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Галанина Марина Алексеевна </a:t>
            </a:r>
            <a:endParaRPr lang="en-US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galanina@tt-et.ru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441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/>
          <p:cNvSpPr/>
          <p:nvPr/>
        </p:nvSpPr>
        <p:spPr>
          <a:xfrm>
            <a:off x="5621724" y="4097797"/>
            <a:ext cx="681646" cy="2297276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11" name="Rectangle 135"/>
          <p:cNvSpPr/>
          <p:nvPr/>
        </p:nvSpPr>
        <p:spPr bwMode="auto">
          <a:xfrm rot="16200000">
            <a:off x="5489913" y="-2054306"/>
            <a:ext cx="1626914" cy="97071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350"/>
          </a:p>
        </p:txBody>
      </p:sp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1471817" y="499642"/>
            <a:ext cx="968514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Государственное автономное профессиональное образовательное учреждение Тюменской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«Тюменский техникум индустрии питания, коммерции и сервиса»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Межрегиональный центр компетенций в области искусства,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дизайна и сферы услуг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47444" y="1815055"/>
            <a:ext cx="2442015" cy="687025"/>
          </a:xfrm>
          <a:prstGeom prst="roundRect">
            <a:avLst>
              <a:gd name="adj" fmla="val 17314"/>
            </a:avLst>
          </a:prstGeom>
          <a:ln w="19050"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1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Профессиональное обучение и социальная адаптация</a:t>
            </a:r>
          </a:p>
        </p:txBody>
      </p:sp>
      <p:sp>
        <p:nvSpPr>
          <p:cNvPr id="12" name="Прямоугольник 2"/>
          <p:cNvSpPr>
            <a:spLocks noChangeArrowheads="1"/>
          </p:cNvSpPr>
          <p:nvPr/>
        </p:nvSpPr>
        <p:spPr bwMode="auto">
          <a:xfrm>
            <a:off x="2020186" y="2547605"/>
            <a:ext cx="20345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5726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контингент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профессий</a:t>
            </a:r>
          </a:p>
        </p:txBody>
      </p:sp>
      <p:sp>
        <p:nvSpPr>
          <p:cNvPr id="13" name="Прямоугольник 2"/>
          <p:cNvSpPr>
            <a:spLocks noChangeArrowheads="1"/>
          </p:cNvSpPr>
          <p:nvPr/>
        </p:nvSpPr>
        <p:spPr bwMode="auto">
          <a:xfrm>
            <a:off x="5380074" y="2462578"/>
            <a:ext cx="190524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5726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2 000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контингент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ru-RU" alt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специальностей  и</a:t>
            </a:r>
            <a:endParaRPr lang="ru-RU" altLang="ru-RU" sz="1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профессии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1175" y="1810481"/>
            <a:ext cx="3749108" cy="606843"/>
          </a:xfrm>
          <a:prstGeom prst="roundRect">
            <a:avLst>
              <a:gd name="adj" fmla="val 17314"/>
            </a:avLst>
          </a:prstGeom>
          <a:ln w="19050"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14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 профессиональное образование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904032" y="1778410"/>
            <a:ext cx="1841318" cy="581395"/>
          </a:xfrm>
          <a:prstGeom prst="roundRect">
            <a:avLst>
              <a:gd name="adj" fmla="val 17314"/>
            </a:avLst>
          </a:prstGeom>
          <a:ln w="19050"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1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МФЦПК:</a:t>
            </a:r>
          </a:p>
          <a:p>
            <a:pPr algn="ctr">
              <a:defRPr/>
            </a:pPr>
            <a:r>
              <a:rPr lang="ru-RU" altLang="ru-RU" sz="1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ПО, ДПО, ПК</a:t>
            </a:r>
          </a:p>
        </p:txBody>
      </p:sp>
      <p:sp>
        <p:nvSpPr>
          <p:cNvPr id="16" name="Прямоугольник 2"/>
          <p:cNvSpPr>
            <a:spLocks noChangeArrowheads="1"/>
          </p:cNvSpPr>
          <p:nvPr/>
        </p:nvSpPr>
        <p:spPr bwMode="auto">
          <a:xfrm>
            <a:off x="8835656" y="2462578"/>
            <a:ext cx="19780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5726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572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572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 в год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ru-RU" alt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направлений подготовки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8" y="6371708"/>
            <a:ext cx="873093" cy="29982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1" y="6386095"/>
            <a:ext cx="292982" cy="2929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3794" y="777910"/>
            <a:ext cx="573025" cy="573025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888" y="161078"/>
            <a:ext cx="4031691" cy="38206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5151" y="4012190"/>
            <a:ext cx="55384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cap="none" spc="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43.01.09 Повар, кондитер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43.02.12 Технология эстетических услуг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cap="none" spc="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43.02.13 Технология парикмахерского искусства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43.02.14 Гостиничное дело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cap="none" spc="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43.02.15 Поварское и кондитерское дело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cap="none" spc="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54.01.20 Графический дизайнер</a:t>
            </a:r>
          </a:p>
        </p:txBody>
      </p:sp>
      <p:sp>
        <p:nvSpPr>
          <p:cNvPr id="37" name="Прямоугольная выноска 36"/>
          <p:cNvSpPr/>
          <p:nvPr/>
        </p:nvSpPr>
        <p:spPr>
          <a:xfrm>
            <a:off x="3617750" y="3847361"/>
            <a:ext cx="2120272" cy="1646410"/>
          </a:xfrm>
          <a:prstGeom prst="wedgeRectCallout">
            <a:avLst>
              <a:gd name="adj1" fmla="val -102324"/>
              <a:gd name="adj2" fmla="val 21728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Профессии/</a:t>
            </a:r>
          </a:p>
          <a:p>
            <a:pPr algn="ctr"/>
            <a:r>
              <a:rPr lang="ru-RU" sz="20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специальности</a:t>
            </a:r>
            <a:endParaRPr lang="ru-RU" sz="20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ая выноска 37"/>
          <p:cNvSpPr/>
          <p:nvPr/>
        </p:nvSpPr>
        <p:spPr>
          <a:xfrm>
            <a:off x="3617750" y="5246436"/>
            <a:ext cx="2120272" cy="1231262"/>
          </a:xfrm>
          <a:prstGeom prst="wedgeRectCallout">
            <a:avLst>
              <a:gd name="adj1" fmla="val -97008"/>
              <a:gd name="adj2" fmla="val 1899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ТОП-50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033412" y="3735191"/>
            <a:ext cx="157370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УГС 29.00.00</a:t>
            </a:r>
          </a:p>
          <a:p>
            <a:pPr algn="ctr"/>
            <a:endParaRPr lang="ru-RU" b="1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УГС 38.00.00</a:t>
            </a:r>
          </a:p>
          <a:p>
            <a:pPr algn="ctr"/>
            <a:endParaRPr lang="ru-RU" b="1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cap="none" spc="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УГС 43.00.00</a:t>
            </a:r>
          </a:p>
          <a:p>
            <a:pPr algn="ctr"/>
            <a:endParaRPr lang="ru-RU" b="1" cap="none" spc="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УГС 19.00.00</a:t>
            </a:r>
          </a:p>
          <a:p>
            <a:pPr algn="ctr"/>
            <a:endParaRPr lang="ru-RU" b="1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cap="none" spc="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УГС 54.00.00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4422" y="4246989"/>
            <a:ext cx="407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4421" y="3659499"/>
            <a:ext cx="407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7390" y="4784770"/>
            <a:ext cx="64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6418" y="5296144"/>
            <a:ext cx="407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9575" y="5889426"/>
            <a:ext cx="407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77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810000" y="287473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152" y="223066"/>
            <a:ext cx="2909033" cy="31345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8" y="6371708"/>
            <a:ext cx="873093" cy="29982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1" y="6386095"/>
            <a:ext cx="292982" cy="29298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48" y="170387"/>
            <a:ext cx="2261910" cy="2014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97865" y="283807"/>
            <a:ext cx="5354410" cy="2918009"/>
          </a:xfrm>
          <a:prstGeom prst="rect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8369" y="1583324"/>
            <a:ext cx="2737129" cy="954107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Учебный</a:t>
            </a:r>
          </a:p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центр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027623" y="1543235"/>
            <a:ext cx="2682910" cy="954107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Тренировочный полигон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9867" y="289011"/>
            <a:ext cx="44116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Межрегиональный центр компетенций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94481" y="3352149"/>
            <a:ext cx="7818826" cy="2928662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4082200" y="3733081"/>
            <a:ext cx="27071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Хлебопечение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Технология моды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Флористика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Визуальный </a:t>
            </a:r>
            <a:r>
              <a:rPr lang="ru-RU" sz="16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мерчендайзинг</a:t>
            </a: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витринистика</a:t>
            </a:r>
            <a:endParaRPr lang="ru-RU" sz="16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Парикмахерское искусство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51505" y="3538956"/>
            <a:ext cx="27082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Прикладная эстетика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Поварское дело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Кондитерское дело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Дошкольное воспитание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Графический дизайнер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Администрирование отеля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332561" y="3598681"/>
            <a:ext cx="24807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Ресторанный сервис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Медицинская оптика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Медицинский и социальный уход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Ювелирное дело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Видеомонтаж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Ландшафтный дизайн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ая выноска 34"/>
          <p:cNvSpPr/>
          <p:nvPr/>
        </p:nvSpPr>
        <p:spPr>
          <a:xfrm>
            <a:off x="9457432" y="2463244"/>
            <a:ext cx="2196554" cy="1100368"/>
          </a:xfrm>
          <a:prstGeom prst="wedgeRectCallout">
            <a:avLst>
              <a:gd name="adj1" fmla="val -57888"/>
              <a:gd name="adj2" fmla="val -96822"/>
            </a:avLst>
          </a:prstGeom>
          <a:solidFill>
            <a:schemeClr val="bg1"/>
          </a:solidFill>
          <a:ln w="127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Компетенции </a:t>
            </a:r>
            <a:r>
              <a:rPr lang="en-US" sz="1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WorldSkills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19973" y="3463883"/>
            <a:ext cx="3248866" cy="2770515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0709" y="3598681"/>
            <a:ext cx="289715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Повар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, кондитер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Технология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эстетических услуг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Технология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парикмахерского искусства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Гостиничное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дело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Поварское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и кондитерское дело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Графический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дизайнер</a:t>
            </a:r>
          </a:p>
        </p:txBody>
      </p:sp>
      <p:sp>
        <p:nvSpPr>
          <p:cNvPr id="34" name="Прямоугольная выноска 33"/>
          <p:cNvSpPr/>
          <p:nvPr/>
        </p:nvSpPr>
        <p:spPr>
          <a:xfrm>
            <a:off x="531301" y="2497342"/>
            <a:ext cx="2179601" cy="1055035"/>
          </a:xfrm>
          <a:prstGeom prst="wedgeRectCallout">
            <a:avLst>
              <a:gd name="adj1" fmla="val 49320"/>
              <a:gd name="adj2" fmla="val -93083"/>
            </a:avLst>
          </a:prstGeom>
          <a:solidFill>
            <a:schemeClr val="bg1"/>
          </a:solidFill>
          <a:ln w="127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Профессии/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специальности ТОП-50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2" descr="http://st.depositphotos.com/1029662/2184/v/950/depositphotos_21847621-Hotel-Workers-and-Services-Pictograms.jp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977" y="1679081"/>
            <a:ext cx="1432552" cy="143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/>
          <p:cNvSpPr/>
          <p:nvPr/>
        </p:nvSpPr>
        <p:spPr>
          <a:xfrm>
            <a:off x="5017785" y="1750753"/>
            <a:ext cx="180135" cy="862565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 flipH="1" flipV="1">
            <a:off x="6789300" y="1742812"/>
            <a:ext cx="171451" cy="852125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205024" y="715794"/>
            <a:ext cx="27551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Экспериментальная площадка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Прототип опорного колледжа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i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57432" y="590411"/>
            <a:ext cx="25001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сетевого взаимодействия ПОО РФ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Тренировочный центр </a:t>
            </a:r>
            <a:r>
              <a:rPr lang="ru-RU" sz="1400" b="1" i="1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Ворлдскиллс</a:t>
            </a:r>
            <a:endParaRPr lang="ru-RU" sz="1400" b="1" i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08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137" y="5413267"/>
            <a:ext cx="1965074" cy="1338318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8" y="6371708"/>
            <a:ext cx="873093" cy="29982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1" y="6386095"/>
            <a:ext cx="292982" cy="292982"/>
          </a:xfrm>
          <a:prstGeom prst="rect">
            <a:avLst/>
          </a:prstGeom>
        </p:spPr>
      </p:pic>
      <p:sp>
        <p:nvSpPr>
          <p:cNvPr id="27" name="Прямоугольник 6"/>
          <p:cNvSpPr>
            <a:spLocks noChangeArrowheads="1"/>
          </p:cNvSpPr>
          <p:nvPr/>
        </p:nvSpPr>
        <p:spPr bwMode="auto">
          <a:xfrm>
            <a:off x="2386640" y="749251"/>
            <a:ext cx="60529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Учебный центр</a:t>
            </a:r>
            <a:endParaRPr lang="ru-RU" altLang="ru-RU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311" y="5413267"/>
            <a:ext cx="1979756" cy="1338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39" y="2310853"/>
            <a:ext cx="1291892" cy="1191017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82" y="3624895"/>
            <a:ext cx="1372485" cy="121437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266" y="5434122"/>
            <a:ext cx="1963273" cy="13383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809" y="5434122"/>
            <a:ext cx="1976967" cy="133831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290087" y="1490152"/>
            <a:ext cx="290191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ts val="1200"/>
              </a:spcAft>
            </a:pPr>
            <a:r>
              <a:rPr lang="ru-RU" alt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Учебный </a:t>
            </a:r>
            <a:r>
              <a:rPr lang="ru-RU" alt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ресторан</a:t>
            </a:r>
          </a:p>
          <a:p>
            <a:pPr algn="ctr">
              <a:spcBef>
                <a:spcPct val="0"/>
              </a:spcBef>
              <a:spcAft>
                <a:spcPts val="1200"/>
              </a:spcAft>
            </a:pPr>
            <a:endParaRPr lang="ru-RU" altLang="ru-RU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spcAft>
                <a:spcPts val="1200"/>
              </a:spcAft>
            </a:pPr>
            <a:endParaRPr lang="ru-RU" altLang="ru-RU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spcAft>
                <a:spcPts val="1200"/>
              </a:spcAft>
            </a:pPr>
            <a:r>
              <a:rPr lang="ru-RU" alt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Тренинговый</a:t>
            </a:r>
            <a:r>
              <a:rPr lang="ru-RU" alt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кабинет -Учебная гостиница</a:t>
            </a:r>
          </a:p>
          <a:p>
            <a:pPr algn="ctr">
              <a:spcBef>
                <a:spcPct val="0"/>
              </a:spcBef>
              <a:spcAft>
                <a:spcPts val="1200"/>
              </a:spcAft>
            </a:pPr>
            <a:endParaRPr lang="ru-RU" altLang="ru-RU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spcAft>
                <a:spcPts val="1200"/>
              </a:spcAft>
            </a:pPr>
            <a:endParaRPr lang="ru-RU" altLang="ru-RU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spcAft>
                <a:spcPts val="1200"/>
              </a:spcAft>
            </a:pPr>
            <a:r>
              <a:rPr lang="ru-RU" alt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Салон-парикмахерская</a:t>
            </a:r>
          </a:p>
          <a:p>
            <a:pPr algn="ctr">
              <a:spcBef>
                <a:spcPct val="0"/>
              </a:spcBef>
              <a:spcAft>
                <a:spcPts val="1200"/>
              </a:spcAft>
            </a:pPr>
            <a:endParaRPr lang="ru-RU" altLang="ru-RU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5"/>
          <p:cNvSpPr>
            <a:spLocks noChangeArrowheads="1"/>
          </p:cNvSpPr>
          <p:nvPr/>
        </p:nvSpPr>
        <p:spPr bwMode="auto">
          <a:xfrm>
            <a:off x="-170060" y="1275812"/>
            <a:ext cx="3610123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Учебные кабинеты и</a:t>
            </a:r>
            <a:endParaRPr lang="ru-RU" alt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Лаборатории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marL="285750" indent="-285750"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Повар, кондитер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marL="285750" indent="-285750"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Парикмахер ( Технология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 парикмахерского искусства)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marL="285750" indent="-285750"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Специалист по гостеприимству (Гостиничное дело)</a:t>
            </a:r>
          </a:p>
          <a:p>
            <a:pPr marL="285750" indent="-285750" algn="ctr">
              <a:spcBef>
                <a:spcPct val="0"/>
              </a:spcBef>
            </a:pPr>
            <a:endParaRPr lang="ru-RU" altLang="ru-RU" sz="1600" b="1" dirty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marL="285750" indent="-285750"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Косметолог (Технология эстетических услуг)</a:t>
            </a:r>
          </a:p>
          <a:p>
            <a:pPr marL="285750" indent="-285750" algn="ctr">
              <a:spcBef>
                <a:spcPct val="0"/>
              </a:spcBef>
            </a:pPr>
            <a:endParaRPr lang="ru-RU" altLang="ru-RU" sz="1600" b="1" dirty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marL="285750" indent="-285750"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Графический дизайнер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3"/>
          <p:cNvSpPr>
            <a:spLocks/>
          </p:cNvSpPr>
          <p:nvPr/>
        </p:nvSpPr>
        <p:spPr>
          <a:xfrm>
            <a:off x="4000478" y="1581462"/>
            <a:ext cx="2977391" cy="878156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Программное  и методическое обеспечение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  <p:sp>
        <p:nvSpPr>
          <p:cNvPr id="25" name="Прямоугольник 5"/>
          <p:cNvSpPr>
            <a:spLocks noChangeArrowheads="1"/>
          </p:cNvSpPr>
          <p:nvPr/>
        </p:nvSpPr>
        <p:spPr bwMode="auto">
          <a:xfrm>
            <a:off x="4013461" y="2906361"/>
            <a:ext cx="2997258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Учебная литература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Электронная библиотека ИЦ «Академия» </a:t>
            </a:r>
          </a:p>
          <a:p>
            <a:pPr lvl="0" algn="ctr"/>
            <a:r>
              <a:rPr lang="ru-RU" alt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ЭБС </a:t>
            </a:r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Znanium.com</a:t>
            </a:r>
          </a:p>
          <a:p>
            <a:pPr lvl="0" algn="ctr"/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ЭБС ЮРАЙТ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404427" y="2194748"/>
            <a:ext cx="2905" cy="208654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307292" y="2300564"/>
            <a:ext cx="0" cy="204171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9698772" y="770841"/>
            <a:ext cx="840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22928" y="328467"/>
            <a:ext cx="661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инфраструктуры МЦК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174" y="862310"/>
            <a:ext cx="1315193" cy="119287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0763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кругленный прямоугольник 34"/>
          <p:cNvSpPr/>
          <p:nvPr/>
        </p:nvSpPr>
        <p:spPr>
          <a:xfrm>
            <a:off x="124956" y="218884"/>
            <a:ext cx="7441588" cy="719757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Апробация экспериментальных образовательных программ и технологий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/>
          </p:nvPr>
        </p:nvGraphicFramePr>
        <p:xfrm>
          <a:off x="3293207" y="4542659"/>
          <a:ext cx="2337821" cy="146574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316736"/>
                <a:gridCol w="1021085"/>
              </a:tblGrid>
              <a:tr h="5526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Повар, кондитер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группа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</a:t>
                      </a:r>
                      <a:r>
                        <a:rPr lang="ru-RU" sz="1400" b="1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чел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Парикмахер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группа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 чел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2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Гостиничное дело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группа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25</a:t>
                      </a:r>
                      <a:r>
                        <a:rPr lang="ru-RU" sz="1400" b="1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чел</a:t>
                      </a:r>
                      <a:endParaRPr lang="ru-RU" sz="1400" b="1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Прямоугольник 37"/>
          <p:cNvSpPr/>
          <p:nvPr/>
        </p:nvSpPr>
        <p:spPr>
          <a:xfrm>
            <a:off x="5949039" y="474320"/>
            <a:ext cx="56836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>
              <a:spcAft>
                <a:spcPts val="800"/>
              </a:spcAft>
            </a:pP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Экспериментальные программы: Профессиональные модули в рамках основных  профессиональных программ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74422" y="5187136"/>
            <a:ext cx="2174348" cy="1134704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группы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компетенции</a:t>
            </a:r>
            <a:b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 студент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экспертов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778" y="6467"/>
            <a:ext cx="3988116" cy="377940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3171725" y="3432520"/>
            <a:ext cx="27817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alt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тудентов, участвующих в апробации</a:t>
            </a:r>
            <a:endParaRPr lang="ru-RU" alt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-185614" y="3528850"/>
            <a:ext cx="29172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Апрель – июнь 2017</a:t>
            </a:r>
            <a:endParaRPr lang="ru-RU" b="1" i="1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-755176" y="4004050"/>
            <a:ext cx="34350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>
              <a:spcAft>
                <a:spcPts val="800"/>
              </a:spcAft>
            </a:pP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Пилотная апробация Демонстрационный экзамен по стандартам ВСР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085573" y="4253021"/>
            <a:ext cx="4142704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defRPr/>
            </a:pP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ПМ.01 Бронирование гостиничных услуг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ПМ.02 Прием, размещение и выписка гостей</a:t>
            </a:r>
            <a:endParaRPr lang="ru-RU" sz="14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939554" y="4014635"/>
            <a:ext cx="31653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i="1" dirty="0" smtClean="0">
                <a:solidFill>
                  <a:srgbClr val="44546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Комплексный экзамен по МДК</a:t>
            </a:r>
            <a:endParaRPr lang="ru-RU" sz="1200" b="1" i="1" dirty="0">
              <a:solidFill>
                <a:srgbClr val="44546A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834182" y="4764671"/>
            <a:ext cx="32888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i="1" dirty="0" smtClean="0">
                <a:solidFill>
                  <a:srgbClr val="44546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Комплексный экзамен по МДК</a:t>
            </a:r>
            <a:endParaRPr lang="ru-RU" sz="1200" b="1" i="1" dirty="0">
              <a:solidFill>
                <a:srgbClr val="44546A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45876" y="4968046"/>
            <a:ext cx="434246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ПМ.01 Выполнение стрижек и укладок волос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ПМ.03 Выполнение окрашивания волос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939554" y="5422339"/>
            <a:ext cx="32888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i="1" dirty="0" smtClean="0">
                <a:solidFill>
                  <a:srgbClr val="44546A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Комплексный экзамен по МДК</a:t>
            </a:r>
            <a:endParaRPr lang="ru-RU" sz="1200" b="1" i="1" dirty="0">
              <a:solidFill>
                <a:srgbClr val="44546A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8082602" y="5629173"/>
            <a:ext cx="4548800" cy="1244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ПМ.01 Организация процесса приготовления </a:t>
            </a:r>
            <a:endParaRPr lang="ru-RU" sz="1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приготовление полуфабрикатов для </a:t>
            </a:r>
            <a:endParaRPr lang="ru-RU" sz="1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сложной </a:t>
            </a: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кулинарной продукции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ПМ.07 Выполнение работ по </a:t>
            </a: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профессии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Повар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852050" y="3350454"/>
            <a:ext cx="48179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spcAft>
                <a:spcPts val="8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Демонстрационный экзамен</a:t>
            </a:r>
          </a:p>
        </p:txBody>
      </p:sp>
      <p:sp>
        <p:nvSpPr>
          <p:cNvPr id="66" name="Прямоугольник 5"/>
          <p:cNvSpPr>
            <a:spLocks noChangeArrowheads="1"/>
          </p:cNvSpPr>
          <p:nvPr/>
        </p:nvSpPr>
        <p:spPr bwMode="auto">
          <a:xfrm>
            <a:off x="6222304" y="4270525"/>
            <a:ext cx="186326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50 %</a:t>
            </a:r>
            <a:endParaRPr lang="ru-RU" alt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i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о</a:t>
            </a:r>
            <a:r>
              <a:rPr lang="ru-RU" altLang="ru-RU" sz="16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бучающихся набрали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80</a:t>
            </a: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и более баллов по 100-бальной шкале</a:t>
            </a:r>
            <a:endParaRPr lang="ru-RU" altLang="ru-RU" sz="1600" b="1" i="1" dirty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8184048" y="1614092"/>
            <a:ext cx="1604464" cy="1476863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8214166" y="1971090"/>
            <a:ext cx="1532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Экспериментальные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модули в рамках действующих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ФГОС СПО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998827" y="1221632"/>
            <a:ext cx="17141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СПО 19.02.10 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Технология продукции 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общественного 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питания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216572" y="1985405"/>
            <a:ext cx="1478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СПО 43.02.11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Гостиничный сервис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00982" y="1242069"/>
            <a:ext cx="14697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ТОП-50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43.01.09 Повар, кондитер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799816" y="2734137"/>
            <a:ext cx="16148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ТОП-50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43.02.13  Технология парикмахерского искусства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7939554" y="1668120"/>
            <a:ext cx="224163" cy="193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7798151" y="2325033"/>
            <a:ext cx="287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8045876" y="2850308"/>
            <a:ext cx="244953" cy="1049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9674196" y="1687856"/>
            <a:ext cx="277227" cy="1543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9842659" y="2310420"/>
            <a:ext cx="3123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9684714" y="2852965"/>
            <a:ext cx="269294" cy="1184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10008523" y="2812125"/>
            <a:ext cx="144560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СПО 43.01.02 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Парикмахер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"/>
          <p:cNvSpPr>
            <a:spLocks noChangeArrowheads="1"/>
          </p:cNvSpPr>
          <p:nvPr/>
        </p:nvSpPr>
        <p:spPr bwMode="auto">
          <a:xfrm>
            <a:off x="140069" y="1019959"/>
            <a:ext cx="53212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cs typeface="Arial" panose="020B0604020202020204" pitchFamily="34" charset="0"/>
              </a:rPr>
              <a:t>Направлены в </a:t>
            </a:r>
            <a:r>
              <a:rPr lang="ru-RU" altLang="ru-RU" sz="1600" b="1" dirty="0" smtClean="0">
                <a:cs typeface="Arial" panose="020B0604020202020204" pitchFamily="34" charset="0"/>
              </a:rPr>
              <a:t>ФУМО: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П</a:t>
            </a:r>
            <a:r>
              <a:rPr lang="ru-RU" alt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редложения </a:t>
            </a:r>
            <a:r>
              <a:rPr lang="ru-RU" alt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по  </a:t>
            </a:r>
            <a:r>
              <a:rPr lang="ru-RU" alt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содержанию ФГОС по ТОП-50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Предложения по формированию примерных программ с учетом </a:t>
            </a:r>
            <a:r>
              <a:rPr lang="en-US" alt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WSR</a:t>
            </a:r>
            <a:r>
              <a:rPr lang="ru-RU" alt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,</a:t>
            </a:r>
            <a:r>
              <a:rPr lang="en-US" alt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 WSI</a:t>
            </a:r>
            <a:r>
              <a:rPr lang="ru-RU" alt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,ПС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Варианты учебных планов</a:t>
            </a:r>
            <a:r>
              <a:rPr lang="ru-RU" altLang="ru-RU" sz="1400" b="1" i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:</a:t>
            </a:r>
            <a:endParaRPr lang="ru-RU" altLang="ru-RU" sz="1400" b="1" i="1" dirty="0" smtClean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20773" y="2181651"/>
            <a:ext cx="51570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43.01.09 Повар, кондитер</a:t>
            </a: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43.02.12 Технология эстетических услуг</a:t>
            </a: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43.02.13 Технология парикмахерского искусства</a:t>
            </a: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43.02.14 Гостиничное дело</a:t>
            </a: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54.01.20 Графический дизайнер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673613" y="6454214"/>
            <a:ext cx="445770" cy="365125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3078678" y="3573163"/>
            <a:ext cx="10550" cy="282667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961855" y="3573163"/>
            <a:ext cx="10550" cy="282667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6" name="Прямоугольник 5"/>
          <p:cNvSpPr>
            <a:spLocks noChangeArrowheads="1"/>
          </p:cNvSpPr>
          <p:nvPr/>
        </p:nvSpPr>
        <p:spPr bwMode="auto">
          <a:xfrm>
            <a:off x="4920566" y="1742632"/>
            <a:ext cx="1617505" cy="116955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i="1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Контрольно- оценочные средства для  демонстрационного экзамена</a:t>
            </a:r>
            <a:endParaRPr lang="ru-RU" altLang="ru-RU" sz="1400" b="1" i="1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007384" y="1465426"/>
            <a:ext cx="1559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Разработаны: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235968" y="3782385"/>
            <a:ext cx="1559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Получены результаты: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737735" y="1924349"/>
            <a:ext cx="1469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ФГОС ТОП-50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43.02.14 Гостиничное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дело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32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кругленный прямоугольник 34"/>
          <p:cNvSpPr/>
          <p:nvPr/>
        </p:nvSpPr>
        <p:spPr>
          <a:xfrm>
            <a:off x="367356" y="1505533"/>
            <a:ext cx="2618821" cy="505671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1.03.2017 г.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Лицензирование основных профессиональных образовательных программ ТОП-50</a:t>
            </a:r>
            <a:endParaRPr 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61" y="2469702"/>
            <a:ext cx="33978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43.01.09 Повар, кондитер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43.02.12 Технология эстетических услуг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43.02.13 Технология парикмахерского </a:t>
            </a:r>
          </a:p>
          <a:p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искусства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43.02.14  Гостиничное</a:t>
            </a:r>
          </a:p>
          <a:p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дело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43.02.15 Поварское и кондитерское дело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54.01.20 Графический </a:t>
            </a:r>
          </a:p>
          <a:p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дизайнер</a:t>
            </a: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http://reikienergy.ru/wp-content/uploads/2012/12/galochka1-900x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782" y="1313794"/>
            <a:ext cx="273104" cy="27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reikienergy.ru/wp-content/uploads/2012/12/galochka1-900x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41" y="1243293"/>
            <a:ext cx="273104" cy="27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reikienergy.ru/wp-content/uploads/2012/12/galochka1-900x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8" y="5059648"/>
            <a:ext cx="273104" cy="27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80054" y="11670"/>
            <a:ext cx="911059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по основным профессиональным образовательным программам по ТОП-50</a:t>
            </a:r>
            <a:endParaRPr lang="ru-RU" sz="2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Скругленный прямоугольник 3"/>
          <p:cNvSpPr>
            <a:spLocks/>
          </p:cNvSpPr>
          <p:nvPr/>
        </p:nvSpPr>
        <p:spPr>
          <a:xfrm>
            <a:off x="3235002" y="1580396"/>
            <a:ext cx="1775879" cy="501086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Контрольные 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цифры приема</a:t>
            </a:r>
          </a:p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ТОП-50</a:t>
            </a:r>
          </a:p>
          <a:p>
            <a:pPr>
              <a:defRPr/>
            </a:pPr>
            <a:endParaRPr lang="ru-RU" sz="1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1600" b="1" dirty="0" smtClean="0">
              <a:solidFill>
                <a:srgbClr val="C00000"/>
              </a:solidFill>
            </a:endParaRPr>
          </a:p>
        </p:txBody>
      </p:sp>
      <p:sp>
        <p:nvSpPr>
          <p:cNvPr id="55" name="Прямоугольник 66"/>
          <p:cNvSpPr>
            <a:spLocks noChangeArrowheads="1"/>
          </p:cNvSpPr>
          <p:nvPr/>
        </p:nvSpPr>
        <p:spPr bwMode="auto">
          <a:xfrm>
            <a:off x="2916116" y="2417322"/>
            <a:ext cx="48282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50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25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25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25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25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25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___</a:t>
            </a:r>
            <a:endParaRPr lang="ru-RU" altLang="ru-RU" sz="14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740" y="108578"/>
            <a:ext cx="3988116" cy="377940"/>
          </a:xfrm>
          <a:prstGeom prst="rect">
            <a:avLst/>
          </a:prstGeom>
        </p:spPr>
      </p:pic>
      <p:cxnSp>
        <p:nvCxnSpPr>
          <p:cNvPr id="29" name="Прямая соединительная линия 28"/>
          <p:cNvCxnSpPr/>
          <p:nvPr/>
        </p:nvCxnSpPr>
        <p:spPr>
          <a:xfrm flipH="1">
            <a:off x="2738886" y="2527899"/>
            <a:ext cx="13053" cy="250043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3454533" y="2527900"/>
            <a:ext cx="5457" cy="250043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3405545" y="2399665"/>
            <a:ext cx="23045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Повар, кондитер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Косметолог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Парикмахер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Специалист по гостеприимству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Повар, кондитер</a:t>
            </a: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Графический</a:t>
            </a:r>
          </a:p>
          <a:p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дизайнер</a:t>
            </a: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8" y="6371708"/>
            <a:ext cx="873093" cy="29982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1" y="6386095"/>
            <a:ext cx="292982" cy="292982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9075396" y="1213807"/>
            <a:ext cx="26851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15 сентября 2016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Приемная кампания</a:t>
            </a:r>
            <a:endParaRPr lang="ru-RU" alt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265125" y="3150152"/>
            <a:ext cx="1421094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41 %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11% 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общего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контингента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7" name="Picture 2" descr="http://reikienergy.ru/wp-content/uploads/2012/12/galochka1-900x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616" y="3168901"/>
            <a:ext cx="273104" cy="27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Прямоугольник 58"/>
          <p:cNvSpPr/>
          <p:nvPr/>
        </p:nvSpPr>
        <p:spPr>
          <a:xfrm>
            <a:off x="5433105" y="1222405"/>
            <a:ext cx="27766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августа 2017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Завершила работу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приемная комиссия МЦК</a:t>
            </a:r>
            <a:endParaRPr lang="ru-RU" alt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10"/>
          <a:srcRect l="26376" t="16873" r="14613" b="29094"/>
          <a:stretch/>
        </p:blipFill>
        <p:spPr>
          <a:xfrm>
            <a:off x="8859075" y="4606167"/>
            <a:ext cx="2882103" cy="1765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371645" y="1919804"/>
            <a:ext cx="409266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Уроки технологии для школьников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Социальные проекты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«Здоровая школа</a:t>
            </a: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»,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«Профессиональная школа</a:t>
            </a: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«Арт-Профи»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Социальные диалоги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«Время компетенций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Коммуникационные сессии «Новое </a:t>
            </a: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лицо профессий: ТОП-50»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Квесты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Флеш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-мобы «Твое место – в Центре!» </a:t>
            </a: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95722" y="5077321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2016-2017 </a:t>
            </a:r>
            <a:endParaRPr lang="ru-RU" alt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317447" y="2486391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2017-2018 </a:t>
            </a:r>
            <a:endParaRPr lang="ru-RU" alt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5"/>
          <p:cNvSpPr>
            <a:spLocks noChangeArrowheads="1"/>
          </p:cNvSpPr>
          <p:nvPr/>
        </p:nvSpPr>
        <p:spPr bwMode="auto">
          <a:xfrm>
            <a:off x="4636063" y="5374744"/>
            <a:ext cx="2449600" cy="144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3</a:t>
            </a: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группы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76</a:t>
            </a: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о</a:t>
            </a: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бучающихся по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ТОП-50</a:t>
            </a:r>
            <a:endParaRPr lang="ru-RU" altLang="ru-RU" sz="1600" b="1" dirty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3" name="Picture 4" descr="IMG 20170422 112731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 t="2639" r="8286"/>
          <a:stretch/>
        </p:blipFill>
        <p:spPr bwMode="auto">
          <a:xfrm>
            <a:off x="1744711" y="5332752"/>
            <a:ext cx="1315777" cy="129336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IMG 20170425 11394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886" y="5368337"/>
            <a:ext cx="1302559" cy="11957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5"/>
          <p:cNvSpPr>
            <a:spLocks noChangeArrowheads="1"/>
          </p:cNvSpPr>
          <p:nvPr/>
        </p:nvSpPr>
        <p:spPr bwMode="auto">
          <a:xfrm>
            <a:off x="6539583" y="5370438"/>
            <a:ext cx="2449600" cy="144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7</a:t>
            </a:r>
            <a:endParaRPr lang="ru-RU" alt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групп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175</a:t>
            </a: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о</a:t>
            </a: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бучающихся по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ТОП-50</a:t>
            </a:r>
            <a:endParaRPr lang="ru-RU" altLang="ru-RU" sz="1600" b="1" dirty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5421010" y="4937448"/>
            <a:ext cx="2800849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7184590" y="5039214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2017-2018 </a:t>
            </a:r>
            <a:endParaRPr lang="ru-RU" alt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94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9838" y="303373"/>
            <a:ext cx="6046725" cy="719757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 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Чемпионат «Молодые профессионалы/ </a:t>
            </a:r>
            <a:r>
              <a:rPr 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WSR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юменская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область 2017</a:t>
            </a:r>
            <a:endParaRPr lang="ru-RU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967" y="22960"/>
            <a:ext cx="2909033" cy="3134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41" y="6382675"/>
            <a:ext cx="873093" cy="2998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1" y="6386095"/>
            <a:ext cx="292982" cy="2929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1"/>
          <a:srcRect l="31201" t="26286" r="25078" b="29084"/>
          <a:stretch/>
        </p:blipFill>
        <p:spPr>
          <a:xfrm>
            <a:off x="467442" y="1985816"/>
            <a:ext cx="4030374" cy="2608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Прямоугольник 21"/>
          <p:cNvSpPr/>
          <p:nvPr/>
        </p:nvSpPr>
        <p:spPr>
          <a:xfrm rot="16200000" flipV="1">
            <a:off x="4486876" y="3762463"/>
            <a:ext cx="5116431" cy="45719"/>
          </a:xfrm>
          <a:prstGeom prst="rect">
            <a:avLst/>
          </a:prstGeom>
          <a:ln w="12700">
            <a:solidFill>
              <a:srgbClr val="C00000"/>
            </a:solidFill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502445" y="1700369"/>
            <a:ext cx="254441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Ресторанный сервис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Медицинский и социальный уход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Хлебопечение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Технология моды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Флористика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Парикмахерское искусство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Преподаватель младших классов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Прикладная эстетика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Поварское дело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Кондитерское дело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Дошкольное воспитание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Администрирование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отеля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i="1" dirty="0" smtClean="0">
              <a:solidFill>
                <a:srgbClr val="00666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9745" y="1483870"/>
            <a:ext cx="39257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Компетенций на площадках  МЦК</a:t>
            </a:r>
            <a:endParaRPr lang="ru-RU" sz="14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7241" y="1059283"/>
            <a:ext cx="39257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Компетенции в Тюменской области</a:t>
            </a:r>
            <a:endParaRPr lang="ru-RU" sz="14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7968" y="967929"/>
            <a:ext cx="65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4177" y="1414962"/>
            <a:ext cx="65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2" r="21433" b="11956"/>
          <a:stretch/>
        </p:blipFill>
        <p:spPr>
          <a:xfrm>
            <a:off x="1881621" y="5262078"/>
            <a:ext cx="1269045" cy="12381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423" y="5224965"/>
            <a:ext cx="1261974" cy="12752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8" t="30441" r="7377" b="748"/>
          <a:stretch/>
        </p:blipFill>
        <p:spPr>
          <a:xfrm>
            <a:off x="211261" y="5189217"/>
            <a:ext cx="1249849" cy="1303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1448083" y="4612959"/>
            <a:ext cx="658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5892" y="5035329"/>
            <a:ext cx="9496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медалей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69489" y="4631664"/>
            <a:ext cx="65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38592" y="5036737"/>
            <a:ext cx="1426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353995" y="590694"/>
            <a:ext cx="45128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Отборочные соревнования к Национальному Чемпионату «Молодые профессионалы/ </a:t>
            </a: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WSR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2017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31749" y="1894943"/>
            <a:ext cx="4157330" cy="719757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Финал Национального Чемпионата «Молодые профессионалы/ </a:t>
            </a:r>
            <a:r>
              <a:rPr lang="en-US" sz="1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WSR</a:t>
            </a:r>
            <a:r>
              <a:rPr lang="ru-RU" sz="1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2017</a:t>
            </a:r>
            <a:endParaRPr lang="ru-RU" sz="16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23213" y="3706213"/>
            <a:ext cx="65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941099" y="4259017"/>
            <a:ext cx="39257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Компетенция Хлебопечение</a:t>
            </a:r>
          </a:p>
          <a:p>
            <a:pPr algn="ctr"/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Акимова Татьяна</a:t>
            </a:r>
            <a:endParaRPr lang="ru-RU" sz="16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34902" y="3756275"/>
            <a:ext cx="39257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медалей Тюменская область</a:t>
            </a:r>
            <a:endParaRPr lang="ru-RU" sz="16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10868" y="4893297"/>
            <a:ext cx="3052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Серебряная медаль</a:t>
            </a:r>
            <a:endParaRPr lang="ru-RU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53995" y="4250535"/>
            <a:ext cx="1005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МЦК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749111" y="2673603"/>
            <a:ext cx="39257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Хлебопечение</a:t>
            </a:r>
          </a:p>
          <a:p>
            <a:pPr algn="ctr"/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Кондитерское дело</a:t>
            </a:r>
          </a:p>
          <a:p>
            <a:pPr algn="ctr"/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Администрирование отеля</a:t>
            </a:r>
            <a:endParaRPr lang="ru-RU" sz="16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4" descr="https://mck72.ru/wp-content/uploads/2017/05/%D0%93%D0%BB%D0%B0%D0%B2%D0%BD%D0%B0%D1%8F715-V_resized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255" y="5247218"/>
            <a:ext cx="1292420" cy="13087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admtyumen.ru/images/thumbnails/340_172/t_523534791_body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874" y="5271692"/>
            <a:ext cx="1387819" cy="13144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image-0-02-05-ba183953fccccee1652910fa26c074b4b891eb6207bcc39ed2a94a1f4d6a7ff6-v_resized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0943" y="5271692"/>
            <a:ext cx="1238633" cy="12354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8858058" y="1437977"/>
            <a:ext cx="1879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Компетенций МЦК</a:t>
            </a:r>
            <a:endParaRPr lang="ru-RU" sz="1400" b="1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96900" y="1326780"/>
            <a:ext cx="65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225670" y="2861021"/>
            <a:ext cx="1005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МЦК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5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кругленный прямоугольник 50"/>
          <p:cNvSpPr/>
          <p:nvPr/>
        </p:nvSpPr>
        <p:spPr>
          <a:xfrm>
            <a:off x="4248687" y="4528955"/>
            <a:ext cx="4959834" cy="723721"/>
          </a:xfrm>
          <a:prstGeom prst="roundRect">
            <a:avLst/>
          </a:prstGeom>
          <a:ln>
            <a:solidFill>
              <a:schemeClr val="bg1"/>
            </a:solidFill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результате сетевого взаимодействия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56444"/>
            <a:ext cx="3988116" cy="377940"/>
          </a:xfrm>
          <a:prstGeom prst="rect">
            <a:avLst/>
          </a:prstGeom>
        </p:spPr>
      </p:pic>
      <p:sp>
        <p:nvSpPr>
          <p:cNvPr id="27" name="Прямоугольник 6"/>
          <p:cNvSpPr>
            <a:spLocks noChangeArrowheads="1"/>
          </p:cNvSpPr>
          <p:nvPr/>
        </p:nvSpPr>
        <p:spPr bwMode="auto">
          <a:xfrm>
            <a:off x="130791" y="-34044"/>
            <a:ext cx="799407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Сетевое взаимодействие  и трансляция лучших практик подготовки кадров по ТОП-50</a:t>
            </a:r>
            <a:endParaRPr lang="ru-RU" altLang="ru-RU" sz="2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434" y="1734940"/>
            <a:ext cx="1776396" cy="1184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/>
          <p:cNvGraphicFramePr/>
          <p:nvPr>
            <p:extLst/>
          </p:nvPr>
        </p:nvGraphicFramePr>
        <p:xfrm>
          <a:off x="81880" y="775398"/>
          <a:ext cx="2144691" cy="2960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7811537" y="625371"/>
            <a:ext cx="2920334" cy="719757"/>
          </a:xfrm>
          <a:prstGeom prst="roundRect">
            <a:avLst/>
          </a:prstGeom>
          <a:ln>
            <a:solidFill>
              <a:schemeClr val="bg1"/>
            </a:solidFill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Механизмы трансляции</a:t>
            </a:r>
            <a:endParaRPr lang="ru-RU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977565" y="1702844"/>
            <a:ext cx="2135410" cy="495709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обмену опытом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977565" y="2281002"/>
            <a:ext cx="2135410" cy="316700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Консалтинг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977565" y="2655584"/>
            <a:ext cx="2147440" cy="364219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Открытые банки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957726" y="3108071"/>
            <a:ext cx="2203070" cy="85735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методических рекомендаций для системы СПО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995440" y="4010918"/>
            <a:ext cx="2183231" cy="895316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Трансфер экспериментальных образовательных программ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7"/>
          <a:srcRect l="26272" t="27776" r="14322" b="33600"/>
          <a:stretch/>
        </p:blipFill>
        <p:spPr>
          <a:xfrm>
            <a:off x="9290583" y="5155398"/>
            <a:ext cx="2707464" cy="1538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Диаграмма 9"/>
          <p:cNvGraphicFramePr/>
          <p:nvPr>
            <p:extLst/>
          </p:nvPr>
        </p:nvGraphicFramePr>
        <p:xfrm>
          <a:off x="2720396" y="718343"/>
          <a:ext cx="2760276" cy="3625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8" name="Скругленный прямоугольник 47"/>
          <p:cNvSpPr/>
          <p:nvPr/>
        </p:nvSpPr>
        <p:spPr>
          <a:xfrm>
            <a:off x="118109" y="3766043"/>
            <a:ext cx="2344421" cy="1140191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 МЦК: Открытые банки лучших практик, технологий, программ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48"/>
          <p:cNvSpPr/>
          <p:nvPr/>
        </p:nvSpPr>
        <p:spPr>
          <a:xfrm>
            <a:off x="4084708" y="5628530"/>
            <a:ext cx="2835932" cy="628402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Трансляция опыта повышения квалификации</a:t>
            </a:r>
            <a:endParaRPr lang="ru-RU" sz="1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49"/>
          <p:cNvSpPr/>
          <p:nvPr/>
        </p:nvSpPr>
        <p:spPr>
          <a:xfrm>
            <a:off x="6992049" y="6333598"/>
            <a:ext cx="2178425" cy="418051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Творческая лаборатория</a:t>
            </a:r>
            <a:endParaRPr lang="ru-RU" sz="1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53"/>
          <p:cNvSpPr/>
          <p:nvPr/>
        </p:nvSpPr>
        <p:spPr>
          <a:xfrm>
            <a:off x="7043774" y="5770128"/>
            <a:ext cx="2117237" cy="466648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Открытые базы ресурсов</a:t>
            </a:r>
            <a:endParaRPr lang="ru-RU" sz="1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54"/>
          <p:cNvSpPr/>
          <p:nvPr/>
        </p:nvSpPr>
        <p:spPr>
          <a:xfrm>
            <a:off x="7002702" y="5101060"/>
            <a:ext cx="2158309" cy="572245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Сетевой формат использования ресурсов</a:t>
            </a:r>
            <a:endParaRPr lang="ru-RU" sz="1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55"/>
          <p:cNvSpPr/>
          <p:nvPr/>
        </p:nvSpPr>
        <p:spPr>
          <a:xfrm>
            <a:off x="4076942" y="6257987"/>
            <a:ext cx="2831838" cy="46423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Обмен уникальными кадрами, студентами</a:t>
            </a:r>
            <a:endParaRPr lang="ru-RU" sz="1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52"/>
          <p:cNvSpPr/>
          <p:nvPr/>
        </p:nvSpPr>
        <p:spPr>
          <a:xfrm>
            <a:off x="4096272" y="5095475"/>
            <a:ext cx="2831838" cy="464233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ФГОС ТОП-50</a:t>
            </a:r>
            <a:endParaRPr lang="ru-RU" sz="1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/>
          <a:srcRect l="22142" t="35444" r="43632" b="43246"/>
          <a:stretch/>
        </p:blipFill>
        <p:spPr>
          <a:xfrm>
            <a:off x="5291051" y="3581340"/>
            <a:ext cx="1658669" cy="729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TextBox 34"/>
          <p:cNvSpPr txBox="1"/>
          <p:nvPr/>
        </p:nvSpPr>
        <p:spPr>
          <a:xfrm>
            <a:off x="6690471" y="3028042"/>
            <a:ext cx="20494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повышения квалификации по </a:t>
            </a:r>
            <a:r>
              <a:rPr lang="ru-RU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внедрению ТОП-50 по применению педагогических технологий</a:t>
            </a:r>
          </a:p>
          <a:p>
            <a:endParaRPr lang="ru-RU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08911" y="4373706"/>
            <a:ext cx="18624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Стажировки</a:t>
            </a:r>
            <a:endParaRPr lang="ru-RU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08911" y="3965791"/>
            <a:ext cx="128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Мастер-классы</a:t>
            </a:r>
            <a:endParaRPr lang="ru-RU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74634" y="3084198"/>
            <a:ext cx="1477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Проектные сессии</a:t>
            </a:r>
            <a:endParaRPr lang="ru-RU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00447" y="3504704"/>
            <a:ext cx="1477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Семинары </a:t>
            </a:r>
            <a:endParaRPr lang="ru-RU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10165" y="3735928"/>
            <a:ext cx="1477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Вебинары</a:t>
            </a:r>
            <a:endParaRPr lang="ru-RU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31110" y="2354811"/>
            <a:ext cx="24708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Январь – август 2017 г</a:t>
            </a:r>
            <a:endParaRPr 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09638" y="1671703"/>
            <a:ext cx="1051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г</a:t>
            </a:r>
            <a:endParaRPr 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51540" y="2591166"/>
            <a:ext cx="1711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 чел</a:t>
            </a:r>
          </a:p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33 региона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928110" y="1921645"/>
            <a:ext cx="1600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 чел</a:t>
            </a:r>
          </a:p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 регионов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69317" y="2629279"/>
            <a:ext cx="1711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 чел</a:t>
            </a:r>
          </a:p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54 региона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52837" y="1921645"/>
            <a:ext cx="1711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250 чел</a:t>
            </a:r>
          </a:p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23 региона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690471" y="919634"/>
            <a:ext cx="5393198" cy="417021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педагогов и руководителей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2512136" y="889287"/>
            <a:ext cx="5275" cy="261541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0" name="Рисунок 49"/>
          <p:cNvPicPr>
            <a:picLocks noChangeAspect="1"/>
          </p:cNvPicPr>
          <p:nvPr/>
        </p:nvPicPr>
        <p:blipFill rotWithShape="1">
          <a:blip r:embed="rId10"/>
          <a:srcRect l="18900" t="8670" r="19912" b="10926"/>
          <a:stretch/>
        </p:blipFill>
        <p:spPr>
          <a:xfrm>
            <a:off x="83039" y="5046770"/>
            <a:ext cx="2052138" cy="16754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11"/>
          <a:srcRect l="7611" t="9504" r="29298" b="7692"/>
          <a:stretch/>
        </p:blipFill>
        <p:spPr>
          <a:xfrm>
            <a:off x="1934720" y="4646622"/>
            <a:ext cx="2108997" cy="190867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290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8759" y="171146"/>
            <a:ext cx="9912866" cy="1109415"/>
          </a:xfrm>
          <a:prstGeom prst="roundRect">
            <a:avLst/>
          </a:prstGeom>
          <a:ln>
            <a:noFill/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Межрегиональный центр компетенций в области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искусства, дизайна и сферы услуг: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повышения квалификации  и </a:t>
            </a:r>
            <a:b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профессиональных коммуникаций педагогов СПО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62" y="45812"/>
            <a:ext cx="3988116" cy="3779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68" y="6498578"/>
            <a:ext cx="873093" cy="29982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73" y="6501998"/>
            <a:ext cx="292982" cy="29298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9"/>
          <a:srcRect l="26272" t="27776" r="14322" b="33600"/>
          <a:stretch/>
        </p:blipFill>
        <p:spPr>
          <a:xfrm>
            <a:off x="0" y="3832235"/>
            <a:ext cx="4187981" cy="2379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Скругленный прямоугольник 26"/>
          <p:cNvSpPr/>
          <p:nvPr/>
        </p:nvSpPr>
        <p:spPr>
          <a:xfrm>
            <a:off x="211389" y="2058288"/>
            <a:ext cx="4108865" cy="658141"/>
          </a:xfrm>
          <a:prstGeom prst="roundRect">
            <a:avLst/>
          </a:prstGeom>
          <a:ln>
            <a:solidFill>
              <a:schemeClr val="bg1"/>
            </a:solidFill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обобщению опыта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 повышению квалификации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Проектные сессии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Фокус-группы</a:t>
            </a:r>
          </a:p>
          <a:p>
            <a:endParaRPr lang="ru-RU" sz="16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98707" y="3047690"/>
            <a:ext cx="3970739" cy="658141"/>
          </a:xfrm>
          <a:prstGeom prst="roundRect">
            <a:avLst/>
          </a:prstGeom>
          <a:ln>
            <a:solidFill>
              <a:schemeClr val="bg1"/>
            </a:solidFill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Профессиональные  конкурсы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Творческие мастерские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Проектно-технологические группы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Профессиональный </a:t>
            </a:r>
            <a:r>
              <a:rPr lang="ru-RU" sz="1400" b="1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коучинг</a:t>
            </a:r>
            <a:endParaRPr lang="ru-RU" sz="14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6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6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4"/>
          <p:cNvSpPr>
            <a:spLocks noChangeArrowheads="1"/>
          </p:cNvSpPr>
          <p:nvPr/>
        </p:nvSpPr>
        <p:spPr bwMode="auto">
          <a:xfrm>
            <a:off x="4945485" y="1215684"/>
            <a:ext cx="3660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Проектные сессии и тренинги</a:t>
            </a:r>
            <a:endParaRPr lang="ru-RU" altLang="ru-RU" sz="14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30" name="Picture 18" descr="http://tt-et.ru/images/1_2016/lastochka/%D0%9D%D0%B0_%D0%B3%D0%BB%D0%B0%D0%B2%D0%BD%D1%83%D1%8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748" y="1538825"/>
            <a:ext cx="1659297" cy="1106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4"/>
          <p:cNvSpPr>
            <a:spLocks noChangeArrowheads="1"/>
          </p:cNvSpPr>
          <p:nvPr/>
        </p:nvSpPr>
        <p:spPr bwMode="auto">
          <a:xfrm>
            <a:off x="4422277" y="2627649"/>
            <a:ext cx="17813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Форсайт-сессия </a:t>
            </a:r>
            <a:r>
              <a:rPr lang="ru-RU" altLang="ru-RU" sz="11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«Колледж </a:t>
            </a: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будущего»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699" y="3141547"/>
            <a:ext cx="1458884" cy="972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159020" y="4158772"/>
            <a:ext cx="21561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Мастерская «Инновационные методы и  подходы в педагогике: отечественный и зарубежный опыт»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20" descr="http://tt-et.ru/images/P_20161205_15032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966" y="5168057"/>
            <a:ext cx="1064153" cy="1418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13809" y="5298110"/>
            <a:ext cx="1130501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Проектная сессия «Разработка примерных программ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ФГОС ТОП-50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746" y="1543216"/>
            <a:ext cx="1545216" cy="1030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Прямоугольник 4"/>
          <p:cNvSpPr>
            <a:spLocks noChangeArrowheads="1"/>
          </p:cNvSpPr>
          <p:nvPr/>
        </p:nvSpPr>
        <p:spPr bwMode="auto">
          <a:xfrm>
            <a:off x="6245751" y="2481378"/>
            <a:ext cx="189650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Программа проектного обучения управленческих команд ПОО 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36" name="Picture 46" descr="http://tt-et.ru/images/images/Burt/IMG_142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302" y="3133120"/>
            <a:ext cx="1292342" cy="969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92434" y="4078460"/>
            <a:ext cx="13846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Тренинги по формированию корпоративной культуры</a:t>
            </a:r>
          </a:p>
        </p:txBody>
      </p:sp>
      <p:pic>
        <p:nvPicPr>
          <p:cNvPr id="37" name="Picture 50" descr="http://tt-et.ru/images/1_2016/2016/Champions/IMG_743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349" y="4849368"/>
            <a:ext cx="1536349" cy="1025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44529" y="5843356"/>
            <a:ext cx="15534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Проектная сессия  преподавателей и команды чемпионов </a:t>
            </a:r>
            <a:r>
              <a:rPr lang="ru-RU" altLang="ru-RU" sz="11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Ворлдскиллс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4"/>
          <p:cNvSpPr>
            <a:spLocks noChangeArrowheads="1"/>
          </p:cNvSpPr>
          <p:nvPr/>
        </p:nvSpPr>
        <p:spPr bwMode="auto">
          <a:xfrm>
            <a:off x="8855514" y="1259354"/>
            <a:ext cx="26701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C00000"/>
                </a:solidFill>
                <a:cs typeface="Arial" panose="020B0604020202020204" pitchFamily="34" charset="0"/>
              </a:rPr>
              <a:t>Творческая лаборатория</a:t>
            </a:r>
            <a:endParaRPr lang="ru-RU" altLang="ru-RU" sz="14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39" name="Picture 38" descr="http://tt-et.ru/images/1_2016/2016/7.12.2016/spid/7.12/IMG_2910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143" y="1631198"/>
            <a:ext cx="1352728" cy="901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718950" y="3529572"/>
            <a:ext cx="246356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Творческие отчеты  преподавателей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стажировке</a:t>
            </a:r>
          </a:p>
        </p:txBody>
      </p:sp>
      <p:pic>
        <p:nvPicPr>
          <p:cNvPr id="40" name="Picture 14" descr="http://tt-et.ru/images/1_2016/2016/7.12.2016/spid/7.12/IMG_2809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367" y="4146785"/>
            <a:ext cx="1506358" cy="1004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335722" y="6181910"/>
            <a:ext cx="15061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Профессиональные шоу</a:t>
            </a:r>
          </a:p>
        </p:txBody>
      </p:sp>
      <p:pic>
        <p:nvPicPr>
          <p:cNvPr id="41" name="Picture 2" descr="http://tt-et.ru/images/1_2016/2016/7.12.2016/spid/7.12/IMG_2901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784" y="1631873"/>
            <a:ext cx="1400670" cy="933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849706" y="2476996"/>
            <a:ext cx="209065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Конкурсы профессионального мастерства преподавателей и мастеров производственного обучения</a:t>
            </a:r>
          </a:p>
        </p:txBody>
      </p:sp>
      <p:pic>
        <p:nvPicPr>
          <p:cNvPr id="42" name="Picture 6" descr="http://tt-et.ru/images/1_2016/2016/7.12.2016/spid/7.12/IMG_2848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0603" y="3553815"/>
            <a:ext cx="1459614" cy="973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"/>
          <p:cNvSpPr>
            <a:spLocks noChangeArrowheads="1"/>
          </p:cNvSpPr>
          <p:nvPr/>
        </p:nvSpPr>
        <p:spPr bwMode="auto">
          <a:xfrm>
            <a:off x="9889217" y="4612196"/>
            <a:ext cx="215771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Мастер-классы от  шефов и региональных экспертов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44" name="Picture 24" descr="http://tt-et.ru/images/1_2016/14.11.16/pf/maskl/IMG_2789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064" y="5128180"/>
            <a:ext cx="1377390" cy="919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"/>
          <p:cNvSpPr>
            <a:spLocks noChangeArrowheads="1"/>
          </p:cNvSpPr>
          <p:nvPr/>
        </p:nvSpPr>
        <p:spPr bwMode="auto">
          <a:xfrm>
            <a:off x="10279464" y="6211955"/>
            <a:ext cx="18763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Мастер-классы ведущих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преподавателей</a:t>
            </a:r>
            <a:endParaRPr lang="ru-RU" altLang="ru-RU" sz="11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46" name="Picture 28" descr="http://tt-et.ru/images/1_2016/14.11.16/pf/maskl/IMG_2438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552" y="2561782"/>
            <a:ext cx="1395319" cy="931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0" descr="http://tt-et.ru/images/1_2016/14.11.16/pf/maskl/IMG_2753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379" y="5168057"/>
            <a:ext cx="1440346" cy="961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8" name="Прямая соединительная линия 47"/>
          <p:cNvCxnSpPr/>
          <p:nvPr/>
        </p:nvCxnSpPr>
        <p:spPr>
          <a:xfrm flipH="1">
            <a:off x="8152057" y="1932459"/>
            <a:ext cx="0" cy="4339835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4189027" y="1976867"/>
            <a:ext cx="0" cy="4339835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175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8591</TotalTime>
  <Words>1250</Words>
  <Application>Microsoft Office PowerPoint</Application>
  <PresentationFormat>Широкоэкранный</PresentationFormat>
  <Paragraphs>422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MS PGothic</vt:lpstr>
      <vt:lpstr>宋体</vt:lpstr>
      <vt:lpstr>Arial</vt:lpstr>
      <vt:lpstr>Arial Black</vt:lpstr>
      <vt:lpstr>Calibri</vt:lpstr>
      <vt:lpstr>Calibri Light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Межрегиональный центр компетенций в области  искусства, дизайна и сферы услуг: Центр повышения квалификации  и  профессиональных коммуникаций педагогов СПО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Бочанова</dc:creator>
  <cp:lastModifiedBy>Пользователь Windows</cp:lastModifiedBy>
  <cp:revision>340</cp:revision>
  <cp:lastPrinted>2017-01-30T06:51:32Z</cp:lastPrinted>
  <dcterms:created xsi:type="dcterms:W3CDTF">2016-11-18T03:48:45Z</dcterms:created>
  <dcterms:modified xsi:type="dcterms:W3CDTF">2017-08-31T04:48:07Z</dcterms:modified>
</cp:coreProperties>
</file>